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12"/>
  </p:notesMasterIdLst>
  <p:sldIdLst>
    <p:sldId id="275" r:id="rId3"/>
    <p:sldId id="293" r:id="rId4"/>
    <p:sldId id="294" r:id="rId5"/>
    <p:sldId id="295" r:id="rId6"/>
    <p:sldId id="296" r:id="rId7"/>
    <p:sldId id="292" r:id="rId8"/>
    <p:sldId id="297" r:id="rId9"/>
    <p:sldId id="29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Thomas M CIV USN DCNO N1 (USA)" initials="RTMCUDN(" lastIdx="4" clrIdx="0">
    <p:extLst>
      <p:ext uri="{19B8F6BF-5375-455C-9EA6-DF929625EA0E}">
        <p15:presenceInfo xmlns:p15="http://schemas.microsoft.com/office/powerpoint/2012/main" userId="S-1-5-21-1801674531-2146617017-725345543-9299606" providerId="AD"/>
      </p:ext>
    </p:extLst>
  </p:cmAuthor>
  <p:cmAuthor id="2" name="Sullivan, Matthew C LCDR OPNAV N1, N1T" initials="SMCLONN" lastIdx="4" clrIdx="1">
    <p:extLst>
      <p:ext uri="{19B8F6BF-5375-455C-9EA6-DF929625EA0E}">
        <p15:presenceInfo xmlns:p15="http://schemas.microsoft.com/office/powerpoint/2012/main" userId="S-1-5-21-1801674531-2146617017-725345543-1818920" providerId="AD"/>
      </p:ext>
    </p:extLst>
  </p:cmAuthor>
  <p:cmAuthor id="3" name="Johnson, James P CIV OPNAV N1, N12" initials="JJPCONN" lastIdx="3" clrIdx="2">
    <p:extLst>
      <p:ext uri="{19B8F6BF-5375-455C-9EA6-DF929625EA0E}">
        <p15:presenceInfo xmlns:p15="http://schemas.microsoft.com/office/powerpoint/2012/main" userId="S-1-5-21-1801674531-2146617017-725345543-57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53" d="100"/>
          <a:sy n="53" d="100"/>
        </p:scale>
        <p:origin x="4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ED3A5-C27D-4C32-95CB-C73697235F1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D0F95-33C3-4ED8-963F-43D8DA58D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29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NAV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67293"/>
            <a:ext cx="2359152" cy="2359152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61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NAV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67293"/>
            <a:ext cx="2359152" cy="2359152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900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67293"/>
            <a:ext cx="2359152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03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T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52593"/>
            <a:ext cx="2359152" cy="2359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46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P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NPC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424" y="1552593"/>
            <a:ext cx="2359152" cy="235915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82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R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nrc-emblem-2-inch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8809" y="1468978"/>
            <a:ext cx="2526382" cy="2526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329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ST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333" y="1307027"/>
            <a:ext cx="2178792" cy="281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13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2860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27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mbper St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spcBef>
                <a:spcPts val="0"/>
              </a:spcBef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3495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233363" y="6106188"/>
            <a:ext cx="8682034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8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800" b="1"/>
            </a:lvl4pPr>
            <a:lvl5pPr marL="1828800" indent="0" algn="ctr">
              <a:buNone/>
              <a:defRPr sz="1800" b="1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98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2900" y="304038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ctr"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03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138863" y="6688138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935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67293"/>
            <a:ext cx="2359152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26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138863" y="6688138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081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138863" y="6688138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456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138863" y="6688138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759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T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52593"/>
            <a:ext cx="2359152" cy="2359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633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P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NPC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424" y="1552593"/>
            <a:ext cx="2359152" cy="235915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69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R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nrc-emblem-2-inch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8809" y="1468978"/>
            <a:ext cx="2526382" cy="2526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10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ST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333" y="1307027"/>
            <a:ext cx="2178792" cy="281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900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2860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92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mbper St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spcBef>
                <a:spcPts val="0"/>
              </a:spcBef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3495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233363" y="6106188"/>
            <a:ext cx="8682034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8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800" b="1"/>
            </a:lvl4pPr>
            <a:lvl5pPr marL="1828800" indent="0" algn="ctr">
              <a:buNone/>
              <a:defRPr sz="1800" b="1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48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2900" y="304038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ctr"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20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7972" y="6620214"/>
            <a:ext cx="1180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050" b="1" dirty="0">
                <a:solidFill>
                  <a:srgbClr val="00CC00"/>
                </a:solidFill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58108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7972" y="6620214"/>
            <a:ext cx="1180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050" b="1" dirty="0">
                <a:solidFill>
                  <a:srgbClr val="00CC00"/>
                </a:solidFill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01755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killbridge.osd.mil/index.htm" TargetMode="External"/><Relationship Id="rId2" Type="http://schemas.openxmlformats.org/officeDocument/2006/relationships/hyperlink" Target="https://www.mynavyhr.navy.mil/Career-Management/Transition/SkillBridge/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yeducation.netc.navy.mil/" TargetMode="Externa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 </a:t>
            </a:r>
            <a:r>
              <a:rPr lang="en-US" sz="3600" dirty="0" smtClean="0"/>
              <a:t>Navy </a:t>
            </a:r>
            <a:r>
              <a:rPr lang="en-US" sz="3600" dirty="0" err="1" smtClean="0"/>
              <a:t>SkillBridge</a:t>
            </a:r>
            <a:r>
              <a:rPr lang="en-US" sz="3600" dirty="0"/>
              <a:t> </a:t>
            </a:r>
            <a:r>
              <a:rPr lang="en-US" sz="3600" dirty="0" smtClean="0"/>
              <a:t>Guide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616700"/>
            <a:ext cx="533400" cy="241300"/>
          </a:xfrm>
          <a:prstGeom prst="rect">
            <a:avLst/>
          </a:prstGeom>
        </p:spPr>
        <p:txBody>
          <a:bodyPr/>
          <a:lstStyle/>
          <a:p>
            <a:fld id="{404AB8AB-3EBC-43BA-8934-64629AF21890}" type="slidenum">
              <a:rPr lang="en-US" sz="1100" smtClean="0">
                <a:solidFill>
                  <a:prstClr val="black"/>
                </a:solidFill>
              </a:rPr>
              <a:pPr/>
              <a:t>1</a:t>
            </a:fld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4575" y="4352925"/>
            <a:ext cx="470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of December 17, 2024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612" y="6106353"/>
            <a:ext cx="7724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Prepared by </a:t>
            </a:r>
            <a:r>
              <a:rPr lang="en-US" b="1" dirty="0" smtClean="0"/>
              <a:t>OPNAV N13M7</a:t>
            </a:r>
            <a:r>
              <a:rPr lang="en-US" b="1" dirty="0" smtClean="0"/>
              <a:t>, </a:t>
            </a:r>
            <a:r>
              <a:rPr lang="en-US" b="1" dirty="0" smtClean="0"/>
              <a:t>navy_skillbridge.fct@navy.mil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303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6229350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400" dirty="0"/>
              <a:t>Consult with Your Command Career Counselor: </a:t>
            </a:r>
            <a:r>
              <a:rPr lang="en-US" sz="1400" b="0" dirty="0"/>
              <a:t>Speak to your Command Career Counselor about participating in </a:t>
            </a:r>
            <a:r>
              <a:rPr lang="en-US" sz="1400" b="0" dirty="0" err="1"/>
              <a:t>SkillBridge</a:t>
            </a:r>
            <a:r>
              <a:rPr lang="en-US" sz="1400" b="0" dirty="0"/>
              <a:t>. They will be familiar with the process and </a:t>
            </a:r>
            <a:r>
              <a:rPr lang="en-US" sz="1400" b="0" dirty="0" smtClean="0"/>
              <a:t>requirements.</a:t>
            </a:r>
          </a:p>
          <a:p>
            <a:pPr marL="342900" indent="-342900">
              <a:buAutoNum type="arabicPeriod"/>
            </a:pPr>
            <a:endParaRPr lang="en-US" sz="1400" b="0" dirty="0" smtClean="0"/>
          </a:p>
          <a:p>
            <a:pPr marL="342900" indent="-342900">
              <a:buAutoNum type="arabicPeriod"/>
            </a:pPr>
            <a:r>
              <a:rPr lang="en-US" sz="1400" dirty="0"/>
              <a:t>Review Relevant NAVADMINs: </a:t>
            </a:r>
            <a:r>
              <a:rPr lang="en-US" sz="1400" b="0" dirty="0"/>
              <a:t>Read NAVADMIN </a:t>
            </a:r>
            <a:r>
              <a:rPr lang="en-US" sz="1400" b="0" dirty="0" smtClean="0"/>
              <a:t>064/23 </a:t>
            </a:r>
            <a:r>
              <a:rPr lang="en-US" sz="1400" b="0" dirty="0"/>
              <a:t>and NAVADMIN 160/22 for official guidance on </a:t>
            </a:r>
            <a:r>
              <a:rPr lang="en-US" sz="1400" b="0" dirty="0" err="1" smtClean="0"/>
              <a:t>SkillBridge</a:t>
            </a:r>
            <a:r>
              <a:rPr lang="en-US" sz="1400" b="0" dirty="0" smtClean="0"/>
              <a:t>.</a:t>
            </a:r>
          </a:p>
          <a:p>
            <a:pPr marL="342900" indent="-342900">
              <a:buAutoNum type="arabicPeriod"/>
            </a:pPr>
            <a:endParaRPr lang="en-US" sz="1400" b="0" dirty="0" smtClean="0"/>
          </a:p>
          <a:p>
            <a:pPr marL="342900" indent="-342900">
              <a:buAutoNum type="arabicPeriod"/>
            </a:pPr>
            <a:r>
              <a:rPr lang="en-US" sz="1400" dirty="0"/>
              <a:t>Explore Additional Resources</a:t>
            </a:r>
            <a:r>
              <a:rPr lang="en-US" sz="1400" dirty="0" smtClean="0"/>
              <a:t>:</a:t>
            </a:r>
          </a:p>
          <a:p>
            <a:pPr lvl="1"/>
            <a:r>
              <a:rPr lang="en-US" sz="1400" dirty="0"/>
              <a:t>Visit the </a:t>
            </a:r>
            <a:r>
              <a:rPr lang="en-US" sz="1400" b="1" dirty="0" err="1"/>
              <a:t>MyNavyHR</a:t>
            </a:r>
            <a:r>
              <a:rPr lang="en-US" sz="1400" b="1" dirty="0"/>
              <a:t> </a:t>
            </a:r>
            <a:r>
              <a:rPr lang="en-US" sz="1400" b="1" dirty="0" err="1"/>
              <a:t>SkillBridge</a:t>
            </a:r>
            <a:r>
              <a:rPr lang="en-US" sz="1400" b="1" dirty="0"/>
              <a:t> website</a:t>
            </a:r>
            <a:r>
              <a:rPr lang="en-US" sz="1400" dirty="0"/>
              <a:t> for </a:t>
            </a:r>
            <a:r>
              <a:rPr lang="en-US" sz="1400" dirty="0" smtClean="0"/>
              <a:t>further </a:t>
            </a:r>
            <a:r>
              <a:rPr lang="en-US" sz="1400" dirty="0" err="1" smtClean="0"/>
              <a:t>SkillBridge</a:t>
            </a:r>
            <a:r>
              <a:rPr lang="en-US" sz="1400" dirty="0" smtClean="0"/>
              <a:t> </a:t>
            </a:r>
            <a:r>
              <a:rPr lang="en-US" sz="1400" dirty="0"/>
              <a:t>guidance: </a:t>
            </a:r>
            <a:r>
              <a:rPr lang="en-US" sz="1400" dirty="0" err="1">
                <a:hlinkClick r:id="rId2"/>
              </a:rPr>
              <a:t>MyNavyHR</a:t>
            </a:r>
            <a:r>
              <a:rPr lang="en-US" sz="1400" dirty="0">
                <a:hlinkClick r:id="rId2"/>
              </a:rPr>
              <a:t> </a:t>
            </a:r>
            <a:r>
              <a:rPr lang="en-US" sz="1400" dirty="0" err="1">
                <a:hlinkClick r:id="rId2"/>
              </a:rPr>
              <a:t>SkillBridge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/>
              <a:t>Navigate to the </a:t>
            </a:r>
            <a:r>
              <a:rPr lang="en-US" sz="1400" b="1" dirty="0"/>
              <a:t>DoD </a:t>
            </a:r>
            <a:r>
              <a:rPr lang="en-US" sz="1400" b="1" dirty="0" err="1"/>
              <a:t>SkillBridge</a:t>
            </a:r>
            <a:r>
              <a:rPr lang="en-US" sz="1400" b="1" dirty="0"/>
              <a:t> website</a:t>
            </a:r>
            <a:r>
              <a:rPr lang="en-US" sz="1400" dirty="0"/>
              <a:t> for further </a:t>
            </a:r>
            <a:r>
              <a:rPr lang="en-US" sz="1400" dirty="0" smtClean="0"/>
              <a:t>details: </a:t>
            </a:r>
            <a:r>
              <a:rPr lang="en-US" sz="1400" dirty="0">
                <a:hlinkClick r:id="rId3"/>
              </a:rPr>
              <a:t>DOD </a:t>
            </a:r>
            <a:r>
              <a:rPr lang="en-US" sz="1400" dirty="0" err="1">
                <a:hlinkClick r:id="rId3"/>
              </a:rPr>
              <a:t>SkillBridge</a:t>
            </a:r>
            <a:r>
              <a:rPr lang="en-US" sz="1400" dirty="0">
                <a:hlinkClick r:id="rId3"/>
              </a:rPr>
              <a:t> Program</a:t>
            </a:r>
            <a:r>
              <a:rPr lang="en-US" sz="1400" dirty="0" smtClean="0"/>
              <a:t>. </a:t>
            </a:r>
            <a:r>
              <a:rPr lang="en-US" sz="1400" dirty="0"/>
              <a:t>Note that you must adhere to Navy policy throughout this </a:t>
            </a:r>
            <a:r>
              <a:rPr lang="en-US" sz="1400" dirty="0" smtClean="0"/>
              <a:t>process.</a:t>
            </a:r>
          </a:p>
          <a:p>
            <a:pPr lvl="1"/>
            <a:endParaRPr lang="en-US" sz="1400" b="0" dirty="0" smtClean="0"/>
          </a:p>
          <a:p>
            <a:pPr marL="342900" indent="-342900">
              <a:buAutoNum type="arabicPeriod"/>
            </a:pPr>
            <a:r>
              <a:rPr lang="en-US" sz="1400" dirty="0"/>
              <a:t>Find a </a:t>
            </a:r>
            <a:r>
              <a:rPr lang="en-US" sz="1400" dirty="0" err="1"/>
              <a:t>SkillBridge</a:t>
            </a:r>
            <a:r>
              <a:rPr lang="en-US" sz="1400" dirty="0"/>
              <a:t> Opportunity</a:t>
            </a:r>
            <a:r>
              <a:rPr lang="en-US" sz="1400" dirty="0" smtClean="0"/>
              <a:t>:</a:t>
            </a:r>
          </a:p>
          <a:p>
            <a:pPr lvl="1"/>
            <a:r>
              <a:rPr lang="en-US" sz="1400" dirty="0"/>
              <a:t>On the DoD </a:t>
            </a:r>
            <a:r>
              <a:rPr lang="en-US" sz="1400" dirty="0" err="1"/>
              <a:t>SkillBridge</a:t>
            </a:r>
            <a:r>
              <a:rPr lang="en-US" sz="1400" dirty="0"/>
              <a:t> website, go to </a:t>
            </a:r>
            <a:r>
              <a:rPr lang="en-US" sz="1400" b="1" dirty="0"/>
              <a:t>Program Overview</a:t>
            </a:r>
            <a:r>
              <a:rPr lang="en-US" sz="1400" dirty="0"/>
              <a:t> &gt; </a:t>
            </a:r>
            <a:r>
              <a:rPr lang="en-US" sz="1400" b="1" dirty="0"/>
              <a:t>Find a </a:t>
            </a:r>
            <a:r>
              <a:rPr lang="en-US" sz="1400" b="1" dirty="0" err="1"/>
              <a:t>SkillBridge</a:t>
            </a:r>
            <a:r>
              <a:rPr lang="en-US" sz="1400" b="1" dirty="0"/>
              <a:t> Opportunity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/>
              <a:t>Refine your search by using filters such as </a:t>
            </a:r>
            <a:r>
              <a:rPr lang="en-US" sz="1400" b="1" dirty="0"/>
              <a:t>industry</a:t>
            </a:r>
            <a:r>
              <a:rPr lang="en-US" sz="1400" dirty="0"/>
              <a:t>, </a:t>
            </a:r>
            <a:r>
              <a:rPr lang="en-US" sz="1400" b="1" dirty="0"/>
              <a:t>location</a:t>
            </a:r>
            <a:r>
              <a:rPr lang="en-US" sz="1400" dirty="0"/>
              <a:t>, and </a:t>
            </a:r>
            <a:r>
              <a:rPr lang="en-US" sz="1400" b="1" dirty="0"/>
              <a:t>duration</a:t>
            </a:r>
            <a:r>
              <a:rPr lang="en-US" sz="1400" dirty="0"/>
              <a:t> to find a suitable </a:t>
            </a:r>
            <a:r>
              <a:rPr lang="en-US" sz="1400" dirty="0" smtClean="0"/>
              <a:t>opportunity.</a:t>
            </a:r>
          </a:p>
          <a:p>
            <a:pPr lvl="1"/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Apply </a:t>
            </a:r>
            <a:r>
              <a:rPr lang="en-US" sz="1400" dirty="0"/>
              <a:t>for the </a:t>
            </a:r>
            <a:r>
              <a:rPr lang="en-US" sz="1400" dirty="0" err="1"/>
              <a:t>SkillBridge</a:t>
            </a:r>
            <a:r>
              <a:rPr lang="en-US" sz="1400" dirty="0"/>
              <a:t> Opportunity</a:t>
            </a:r>
            <a:r>
              <a:rPr lang="en-US" sz="1400" dirty="0" smtClean="0"/>
              <a:t>:</a:t>
            </a:r>
          </a:p>
          <a:p>
            <a:pPr lvl="1"/>
            <a:r>
              <a:rPr lang="en-US" sz="1400" dirty="0"/>
              <a:t>Once you have identified an opportunity, apply directly with the company by searching for “</a:t>
            </a:r>
            <a:r>
              <a:rPr lang="en-US" sz="1400" b="1" dirty="0"/>
              <a:t>Company name </a:t>
            </a:r>
            <a:r>
              <a:rPr lang="en-US" sz="1400" b="1" dirty="0" err="1"/>
              <a:t>SkillBridge</a:t>
            </a:r>
            <a:r>
              <a:rPr lang="en-US" sz="1400" dirty="0"/>
              <a:t>” online or by emailing the Point of Contact (POC) for more information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/>
              <a:t>The company should provide specific details about their </a:t>
            </a:r>
            <a:r>
              <a:rPr lang="en-US" sz="1400" dirty="0" err="1"/>
              <a:t>SkillBridge</a:t>
            </a:r>
            <a:r>
              <a:rPr lang="en-US" sz="1400" dirty="0"/>
              <a:t> program and any requirements</a:t>
            </a:r>
            <a:r>
              <a:rPr lang="en-US" sz="1400" dirty="0" smtClean="0"/>
              <a:t>.</a:t>
            </a:r>
          </a:p>
          <a:p>
            <a:pPr lvl="1"/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0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Guide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57300"/>
            <a:ext cx="8686800" cy="4779962"/>
          </a:xfrm>
        </p:spPr>
        <p:txBody>
          <a:bodyPr/>
          <a:lstStyle/>
          <a:p>
            <a:pPr marL="342900" indent="-342900">
              <a:buFont typeface="+mj-lt"/>
              <a:buAutoNum type="arabicPeriod" startAt="6"/>
            </a:pPr>
            <a:r>
              <a:rPr lang="en-US" sz="1400" dirty="0"/>
              <a:t>Obtain an Offer Letter (if accepted):</a:t>
            </a:r>
          </a:p>
          <a:p>
            <a:pPr lvl="1"/>
            <a:r>
              <a:rPr lang="en-US" sz="1400" dirty="0"/>
              <a:t>If the company accepts you into their </a:t>
            </a:r>
            <a:r>
              <a:rPr lang="en-US" sz="1400" dirty="0" err="1"/>
              <a:t>SkillBridge</a:t>
            </a:r>
            <a:r>
              <a:rPr lang="en-US" sz="1400" dirty="0"/>
              <a:t> program, they must provide an offer letter. This will serve as proof of employment for the duration of your </a:t>
            </a:r>
            <a:r>
              <a:rPr lang="en-US" sz="1400" dirty="0" err="1"/>
              <a:t>SkillBridge</a:t>
            </a:r>
            <a:r>
              <a:rPr lang="en-US" sz="1400" dirty="0"/>
              <a:t> internship</a:t>
            </a:r>
            <a:r>
              <a:rPr lang="en-US" sz="1400" dirty="0" smtClean="0"/>
              <a:t>. This must be provided before CO final approval.</a:t>
            </a:r>
            <a:endParaRPr lang="en-US" sz="1400" dirty="0"/>
          </a:p>
          <a:p>
            <a:pPr marL="342900" indent="-342900">
              <a:buFont typeface="+mj-lt"/>
              <a:buAutoNum type="arabicPeriod" startAt="7"/>
            </a:pPr>
            <a:endParaRPr lang="en-US" sz="1400" dirty="0" smtClean="0"/>
          </a:p>
          <a:p>
            <a:pPr marL="342900" indent="-342900">
              <a:buFont typeface="+mj-lt"/>
              <a:buAutoNum type="arabicPeriod" startAt="7"/>
            </a:pPr>
            <a:r>
              <a:rPr lang="en-US" sz="1400" dirty="0" smtClean="0"/>
              <a:t>Prepare </a:t>
            </a:r>
            <a:r>
              <a:rPr lang="en-US" sz="1400" dirty="0"/>
              <a:t>Your Internal Command </a:t>
            </a:r>
            <a:r>
              <a:rPr lang="en-US" sz="1400" dirty="0" err="1"/>
              <a:t>SkillBridge</a:t>
            </a:r>
            <a:r>
              <a:rPr lang="en-US" sz="1400" dirty="0"/>
              <a:t> Package</a:t>
            </a:r>
            <a:r>
              <a:rPr lang="en-US" sz="1400" dirty="0" smtClean="0"/>
              <a:t>:</a:t>
            </a:r>
          </a:p>
          <a:p>
            <a:pPr lvl="1"/>
            <a:r>
              <a:rPr lang="en-US" sz="1400" dirty="0"/>
              <a:t>Although you don't need an offer letter at this stage, once you have identified the provider and dates, begin submitting your internal command </a:t>
            </a:r>
            <a:r>
              <a:rPr lang="en-US" sz="1400" dirty="0" err="1"/>
              <a:t>SkillBridge</a:t>
            </a:r>
            <a:r>
              <a:rPr lang="en-US" sz="1400" dirty="0"/>
              <a:t> package (processes may vary by command</a:t>
            </a:r>
            <a:r>
              <a:rPr lang="en-US" sz="1400" dirty="0" smtClean="0"/>
              <a:t>).</a:t>
            </a:r>
          </a:p>
          <a:p>
            <a:pPr lvl="1"/>
            <a:r>
              <a:rPr lang="en-US" sz="1400" b="1" dirty="0" smtClean="0"/>
              <a:t>Apply at least three weeks prior to start date </a:t>
            </a:r>
            <a:r>
              <a:rPr lang="en-US" sz="1400" dirty="0"/>
              <a:t>through </a:t>
            </a:r>
            <a:r>
              <a:rPr lang="en-US" sz="1400" b="1" dirty="0" err="1" smtClean="0"/>
              <a:t>MyNavyEducation</a:t>
            </a:r>
            <a:r>
              <a:rPr lang="en-US" sz="1400" b="1" dirty="0" smtClean="0"/>
              <a:t>&gt;</a:t>
            </a:r>
            <a:r>
              <a:rPr lang="en-US" sz="1400" b="1" dirty="0" err="1" smtClean="0"/>
              <a:t>SkillBridge</a:t>
            </a:r>
            <a:r>
              <a:rPr lang="en-US" sz="1400" dirty="0" smtClean="0"/>
              <a:t> </a:t>
            </a:r>
            <a:r>
              <a:rPr lang="en-US" sz="1400" dirty="0"/>
              <a:t>and upload relevant separation documents if you </a:t>
            </a:r>
            <a:r>
              <a:rPr lang="en-US" sz="1400" dirty="0" smtClean="0"/>
              <a:t>are an officer or are </a:t>
            </a:r>
            <a:r>
              <a:rPr lang="en-US" sz="1400" dirty="0"/>
              <a:t>retiring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If you are unable to submit an application, email </a:t>
            </a:r>
            <a:r>
              <a:rPr lang="en-US" sz="1400" dirty="0" err="1" smtClean="0"/>
              <a:t>navy_skillbridge</a:t>
            </a:r>
            <a:r>
              <a:rPr lang="en-US" sz="1400" dirty="0" smtClean="0"/>
              <a:t> to have your EAOS changed to match retirement date.</a:t>
            </a:r>
          </a:p>
          <a:p>
            <a:pPr marL="171450" lvl="1" indent="0">
              <a:buNone/>
            </a:pPr>
            <a:endParaRPr lang="en-US" sz="1400" dirty="0"/>
          </a:p>
          <a:p>
            <a:pPr marL="342900" indent="-342900">
              <a:buFont typeface="+mj-lt"/>
              <a:buAutoNum type="arabicPeriod" startAt="8"/>
            </a:pPr>
            <a:r>
              <a:rPr lang="en-US" sz="1400" dirty="0"/>
              <a:t>The online application will be reviewed by the OPNAV </a:t>
            </a:r>
            <a:r>
              <a:rPr lang="en-US" sz="1400" dirty="0" err="1"/>
              <a:t>SkillBridge</a:t>
            </a:r>
            <a:r>
              <a:rPr lang="en-US" sz="1400" dirty="0"/>
              <a:t> Program Coordinator for approval.</a:t>
            </a:r>
            <a:r>
              <a:rPr lang="en-US" sz="1400" b="0" dirty="0"/>
              <a:t> Once approved, </a:t>
            </a:r>
            <a:r>
              <a:rPr lang="en-US" sz="1400" b="0" dirty="0" smtClean="0"/>
              <a:t>an email will </a:t>
            </a:r>
            <a:r>
              <a:rPr lang="en-US" sz="1400" b="0" dirty="0"/>
              <a:t>be sent to the applicant's supervisor, who has 7 days to approve it. If no action is taken within 7 days, the application will be automatically </a:t>
            </a:r>
            <a:r>
              <a:rPr lang="en-US" sz="1400" b="0" dirty="0" smtClean="0"/>
              <a:t>emailed </a:t>
            </a:r>
            <a:r>
              <a:rPr lang="en-US" sz="1400" b="0" dirty="0"/>
              <a:t>to the Commanding Officer (CO) for final approval</a:t>
            </a:r>
            <a:r>
              <a:rPr lang="en-US" sz="1400" b="0" dirty="0" smtClean="0"/>
              <a:t>.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400" b="0" dirty="0" smtClean="0"/>
          </a:p>
          <a:p>
            <a:pPr marL="342900" indent="-342900">
              <a:buFont typeface="+mj-lt"/>
              <a:buAutoNum type="arabicPeriod" startAt="8"/>
            </a:pPr>
            <a:r>
              <a:rPr lang="en-US" sz="1400" dirty="0" smtClean="0"/>
              <a:t>Final approval rests with the Commanding Officer!! Navy </a:t>
            </a:r>
            <a:r>
              <a:rPr lang="en-US" sz="1400" dirty="0" err="1" smtClean="0"/>
              <a:t>SkillBridge</a:t>
            </a:r>
            <a:r>
              <a:rPr lang="en-US" sz="1400" dirty="0" smtClean="0"/>
              <a:t> Program Coordinator approval indicates policy requirements are met. </a:t>
            </a:r>
          </a:p>
          <a:p>
            <a:pPr marL="342900" indent="-342900">
              <a:buFont typeface="+mj-lt"/>
              <a:buAutoNum type="arabicPeriod" startAt="8"/>
            </a:pPr>
            <a:endParaRPr lang="en-US" sz="1400" dirty="0" smtClean="0"/>
          </a:p>
          <a:p>
            <a:pPr marL="342900" indent="-342900">
              <a:buFont typeface="+mj-lt"/>
              <a:buAutoNum type="arabicPeriod" startAt="8"/>
            </a:pPr>
            <a:r>
              <a:rPr lang="en-US" sz="1400" dirty="0"/>
              <a:t>Need Help?: </a:t>
            </a:r>
            <a:r>
              <a:rPr lang="en-US" sz="1400" b="0" dirty="0"/>
              <a:t>If you have any questions, </a:t>
            </a:r>
            <a:r>
              <a:rPr lang="en-US" sz="1400" dirty="0"/>
              <a:t>email navy_skillbridge.fct@navy.mil </a:t>
            </a:r>
            <a:r>
              <a:rPr lang="en-US" sz="1400" b="0" dirty="0"/>
              <a:t>for further assistance.</a:t>
            </a:r>
            <a:endParaRPr lang="en-US" sz="1400" b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8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and during </a:t>
            </a:r>
            <a:r>
              <a:rPr lang="en-US" dirty="0" err="1" smtClean="0"/>
              <a:t>SkillBridge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79962"/>
          </a:xfrm>
        </p:spPr>
        <p:txBody>
          <a:bodyPr anchor="ctr"/>
          <a:lstStyle/>
          <a:p>
            <a:r>
              <a:rPr lang="en-US" dirty="0"/>
              <a:t>Notify your employer </a:t>
            </a:r>
            <a:r>
              <a:rPr lang="en-US" b="0" dirty="0"/>
              <a:t>about your Commanding Officer's approval for </a:t>
            </a:r>
            <a:r>
              <a:rPr lang="en-US" b="0" dirty="0" err="1"/>
              <a:t>SkillBridge</a:t>
            </a:r>
            <a:r>
              <a:rPr lang="en-US" b="0" dirty="0"/>
              <a:t> participation and the approved dates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dirty="0" smtClean="0"/>
              <a:t>Be </a:t>
            </a:r>
            <a:r>
              <a:rPr lang="en-US" dirty="0"/>
              <a:t>aware that your participation dates may have changed since your initial application with the provider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Your Commanding Officer (CO) has the authority to modify your </a:t>
            </a:r>
            <a:r>
              <a:rPr lang="en-US" dirty="0" err="1"/>
              <a:t>SkillBridge</a:t>
            </a:r>
            <a:r>
              <a:rPr lang="en-US" dirty="0"/>
              <a:t> </a:t>
            </a:r>
            <a:r>
              <a:rPr lang="en-US" dirty="0" smtClean="0"/>
              <a:t>dates </a:t>
            </a:r>
            <a:r>
              <a:rPr lang="en-US" dirty="0"/>
              <a:t>or terminate your participation at any time if deemed necessary to maintain mission </a:t>
            </a:r>
            <a:r>
              <a:rPr lang="en-US" dirty="0" smtClean="0"/>
              <a:t>readiness.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Maintain </a:t>
            </a:r>
            <a:r>
              <a:rPr lang="en-US" dirty="0"/>
              <a:t>weekly contact </a:t>
            </a:r>
            <a:r>
              <a:rPr lang="en-US" b="0" dirty="0"/>
              <a:t>with your </a:t>
            </a:r>
            <a:r>
              <a:rPr lang="en-US" b="0" dirty="0" err="1"/>
              <a:t>SkillBridge</a:t>
            </a:r>
            <a:r>
              <a:rPr lang="en-US" b="0" dirty="0"/>
              <a:t> provider to ensure they are aware of your arrival and employment status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dirty="0" smtClean="0"/>
              <a:t>Before </a:t>
            </a:r>
            <a:r>
              <a:rPr lang="en-US" dirty="0"/>
              <a:t>departing for </a:t>
            </a:r>
            <a:r>
              <a:rPr lang="en-US" dirty="0" err="1"/>
              <a:t>SkillBridge</a:t>
            </a:r>
            <a:r>
              <a:rPr lang="en-US" dirty="0"/>
              <a:t>, </a:t>
            </a:r>
            <a:r>
              <a:rPr lang="en-US" b="0" dirty="0"/>
              <a:t>make sure you have completed all required command checklists and obtained no-cost </a:t>
            </a:r>
            <a:r>
              <a:rPr lang="en-US" b="0" dirty="0" smtClean="0"/>
              <a:t>TDY </a:t>
            </a:r>
            <a:r>
              <a:rPr lang="en-US" b="0" dirty="0"/>
              <a:t>orders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smtClean="0"/>
              <a:t>As </a:t>
            </a:r>
            <a:r>
              <a:rPr lang="en-US" b="0" dirty="0"/>
              <a:t>per </a:t>
            </a:r>
            <a:r>
              <a:rPr lang="en-US" dirty="0"/>
              <a:t>NAVADMIN 160/22, </a:t>
            </a:r>
            <a:r>
              <a:rPr lang="en-US" b="0" dirty="0" err="1"/>
              <a:t>SkillBridge</a:t>
            </a:r>
            <a:r>
              <a:rPr lang="en-US" b="0" dirty="0"/>
              <a:t> participants must maintain </a:t>
            </a:r>
            <a:r>
              <a:rPr lang="en-US" dirty="0"/>
              <a:t>weekly contact with their command POC </a:t>
            </a:r>
            <a:r>
              <a:rPr lang="en-US" b="0" dirty="0"/>
              <a:t>for personnel accountability. Failure to do so may result in the termination of your </a:t>
            </a:r>
            <a:r>
              <a:rPr lang="en-US" b="0" dirty="0" err="1"/>
              <a:t>SkillBridge</a:t>
            </a:r>
            <a:r>
              <a:rPr lang="en-US" b="0" dirty="0"/>
              <a:t> participation.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13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Key Takeaways from NAVADMIN 064/23 and NAVADMIN 160/22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Registration </a:t>
            </a:r>
            <a:r>
              <a:rPr lang="en-US" dirty="0"/>
              <a:t>Process:</a:t>
            </a:r>
          </a:p>
          <a:p>
            <a:pPr lvl="1"/>
            <a:r>
              <a:rPr lang="en-US" b="1" dirty="0"/>
              <a:t>NAVADMIN 064/23</a:t>
            </a:r>
            <a:r>
              <a:rPr lang="en-US" dirty="0"/>
              <a:t> updates the registration process for </a:t>
            </a:r>
            <a:r>
              <a:rPr lang="en-US" dirty="0" err="1"/>
              <a:t>SkillBridge</a:t>
            </a:r>
            <a:r>
              <a:rPr lang="en-US" dirty="0"/>
              <a:t>. Sailors must now register and apply for </a:t>
            </a:r>
            <a:r>
              <a:rPr lang="en-US" dirty="0" err="1"/>
              <a:t>SkillBridge</a:t>
            </a:r>
            <a:r>
              <a:rPr lang="en-US" dirty="0"/>
              <a:t> approval through the </a:t>
            </a:r>
            <a:r>
              <a:rPr lang="en-US" b="1" dirty="0" err="1"/>
              <a:t>MyNavy</a:t>
            </a:r>
            <a:r>
              <a:rPr lang="en-US" b="1" dirty="0"/>
              <a:t> Education portal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https://myeducation.netc.navy.mil/</a:t>
            </a:r>
            <a:r>
              <a:rPr lang="en-US" dirty="0"/>
              <a:t>) — </a:t>
            </a:r>
            <a:r>
              <a:rPr lang="en-US" b="1" dirty="0"/>
              <a:t>email registrations are no longer accepted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Eligibility Requirements:</a:t>
            </a:r>
          </a:p>
          <a:p>
            <a:pPr lvl="1"/>
            <a:r>
              <a:rPr lang="en-US" dirty="0"/>
              <a:t>Sailors must meet the following conditions to participate</a:t>
            </a:r>
            <a:r>
              <a:rPr lang="en-US" dirty="0" smtClean="0"/>
              <a:t>:</a:t>
            </a:r>
          </a:p>
          <a:p>
            <a:pPr lvl="2"/>
            <a:r>
              <a:rPr lang="en-US" dirty="0"/>
              <a:t>Officers must meet MSR prior to commencing </a:t>
            </a:r>
            <a:r>
              <a:rPr lang="en-US" dirty="0" err="1"/>
              <a:t>SkillBridge</a:t>
            </a:r>
            <a:endParaRPr lang="en-US" dirty="0"/>
          </a:p>
          <a:p>
            <a:pPr lvl="2"/>
            <a:r>
              <a:rPr lang="en-US" dirty="0"/>
              <a:t>Service obligation for Navy-funded education programs must be complete prior to commencing </a:t>
            </a:r>
            <a:r>
              <a:rPr lang="en-US" dirty="0" err="1" smtClean="0"/>
              <a:t>SkillBridge</a:t>
            </a:r>
            <a:endParaRPr lang="en-US" dirty="0"/>
          </a:p>
          <a:p>
            <a:pPr lvl="2"/>
            <a:r>
              <a:rPr lang="en-US" dirty="0" smtClean="0"/>
              <a:t>Have </a:t>
            </a:r>
            <a:r>
              <a:rPr lang="en-US" dirty="0"/>
              <a:t>passed the most recent physical fitness </a:t>
            </a:r>
            <a:r>
              <a:rPr lang="en-US" dirty="0" smtClean="0"/>
              <a:t>assessment, or have a current waiver and passed the previous PFA.</a:t>
            </a:r>
            <a:endParaRPr lang="en-US" dirty="0"/>
          </a:p>
          <a:p>
            <a:pPr lvl="2"/>
            <a:r>
              <a:rPr lang="en-US" dirty="0"/>
              <a:t>Be recommended for promotion and retention on the most recent evaluation or fitness report.</a:t>
            </a:r>
          </a:p>
          <a:p>
            <a:pPr lvl="2"/>
            <a:r>
              <a:rPr lang="en-US" dirty="0"/>
              <a:t>Complete Transition Assistance Program requirements.</a:t>
            </a:r>
          </a:p>
          <a:p>
            <a:pPr lvl="2"/>
            <a:r>
              <a:rPr lang="en-US" dirty="0"/>
              <a:t>Attend a DoD-approved ethics training within 12 months before the start of the program.</a:t>
            </a:r>
          </a:p>
          <a:p>
            <a:pPr lvl="2"/>
            <a:r>
              <a:rPr lang="en-US" dirty="0"/>
              <a:t>Not have previously participated in or been removed from an employment skills training program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r>
              <a:rPr lang="en-US" dirty="0"/>
              <a:t>Tiered Participation Timeline:</a:t>
            </a:r>
          </a:p>
          <a:p>
            <a:pPr lvl="1"/>
            <a:r>
              <a:rPr lang="en-US" dirty="0" err="1"/>
              <a:t>SkillBridge</a:t>
            </a:r>
            <a:r>
              <a:rPr lang="en-US" dirty="0"/>
              <a:t> participation is </a:t>
            </a:r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b="1" dirty="0"/>
              <a:t>paygrade and time to separation</a:t>
            </a:r>
            <a:r>
              <a:rPr lang="en-US" dirty="0"/>
              <a:t>:</a:t>
            </a:r>
          </a:p>
          <a:p>
            <a:pPr lvl="2"/>
            <a:r>
              <a:rPr lang="en-US" b="1" dirty="0"/>
              <a:t>Tier 1 (E5 and below)</a:t>
            </a:r>
            <a:r>
              <a:rPr lang="en-US" dirty="0"/>
              <a:t>: S</a:t>
            </a:r>
            <a:r>
              <a:rPr lang="en-US" dirty="0" smtClean="0"/>
              <a:t>tart </a:t>
            </a:r>
            <a:r>
              <a:rPr lang="en-US" dirty="0"/>
              <a:t>no earlier than </a:t>
            </a:r>
            <a:r>
              <a:rPr lang="en-US" b="1" dirty="0"/>
              <a:t>180 days</a:t>
            </a:r>
            <a:r>
              <a:rPr lang="en-US" dirty="0"/>
              <a:t> before separation.</a:t>
            </a:r>
          </a:p>
          <a:p>
            <a:pPr lvl="2"/>
            <a:r>
              <a:rPr lang="en-US" b="1" dirty="0"/>
              <a:t>Tier 2 (E6-E9)</a:t>
            </a:r>
            <a:r>
              <a:rPr lang="en-US" dirty="0"/>
              <a:t>: S</a:t>
            </a:r>
            <a:r>
              <a:rPr lang="en-US" dirty="0" smtClean="0"/>
              <a:t>tart </a:t>
            </a:r>
            <a:r>
              <a:rPr lang="en-US" dirty="0"/>
              <a:t>no earlier than </a:t>
            </a:r>
            <a:r>
              <a:rPr lang="en-US" b="1" dirty="0"/>
              <a:t>120 days</a:t>
            </a:r>
            <a:r>
              <a:rPr lang="en-US" dirty="0"/>
              <a:t> before separation.</a:t>
            </a:r>
          </a:p>
          <a:p>
            <a:pPr lvl="2"/>
            <a:r>
              <a:rPr lang="en-US" b="1" dirty="0"/>
              <a:t>Tier 3 (Officers O4 and below)</a:t>
            </a:r>
            <a:r>
              <a:rPr lang="en-US" dirty="0"/>
              <a:t>: S</a:t>
            </a:r>
            <a:r>
              <a:rPr lang="en-US" dirty="0" smtClean="0"/>
              <a:t>tart </a:t>
            </a:r>
            <a:r>
              <a:rPr lang="en-US" dirty="0"/>
              <a:t>no earlier than </a:t>
            </a:r>
            <a:r>
              <a:rPr lang="en-US" b="1" dirty="0"/>
              <a:t>120 days</a:t>
            </a:r>
            <a:r>
              <a:rPr lang="en-US" dirty="0"/>
              <a:t> before separation.</a:t>
            </a:r>
          </a:p>
          <a:p>
            <a:pPr lvl="2"/>
            <a:r>
              <a:rPr lang="en-US" b="1" dirty="0"/>
              <a:t>Tier 4 (Officers O5 and above)</a:t>
            </a:r>
            <a:r>
              <a:rPr lang="en-US" dirty="0"/>
              <a:t>: S</a:t>
            </a:r>
            <a:r>
              <a:rPr lang="en-US" dirty="0" smtClean="0"/>
              <a:t>tart </a:t>
            </a:r>
            <a:r>
              <a:rPr lang="en-US" dirty="0"/>
              <a:t>no earlier than </a:t>
            </a:r>
            <a:r>
              <a:rPr lang="en-US" b="1" dirty="0"/>
              <a:t>90 days</a:t>
            </a:r>
            <a:r>
              <a:rPr lang="en-US" dirty="0"/>
              <a:t> before separation and requires OPNAV N13 </a:t>
            </a:r>
            <a:r>
              <a:rPr lang="en-US" dirty="0" smtClean="0"/>
              <a:t>approval.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9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O1-O4, E6-E9: Timeline Example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204529"/>
            <a:ext cx="8686800" cy="24471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" y="3476625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  <a:cs typeface="Times New Roman" panose="02020603050405020304" pitchFamily="18" charset="0"/>
              </a:rPr>
              <a:t>Common Application Issues </a:t>
            </a:r>
          </a:p>
          <a:p>
            <a:r>
              <a:rPr lang="en-US" sz="1400" b="1" dirty="0" smtClean="0">
                <a:latin typeface="+mj-lt"/>
                <a:cs typeface="Times New Roman" panose="02020603050405020304" pitchFamily="18" charset="0"/>
              </a:rPr>
              <a:t>Q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: I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keep receiving an error stating that my program start date is not within X days of my EAOS. Why is this happening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?</a:t>
            </a:r>
          </a:p>
          <a:p>
            <a:r>
              <a:rPr lang="en-US" sz="1400" b="1" dirty="0" smtClean="0">
                <a:latin typeface="+mj-lt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: The system is referencing your EAOS from NSIPS, not your FLTRES date. Please email navy_skillbridge.fct@navy.mil with your FLTRES letter attached and request an update to reflect your correct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EAOS. Also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, upload your FLTRES to </a:t>
            </a:r>
            <a:r>
              <a:rPr lang="en-US" sz="1400" dirty="0" err="1">
                <a:latin typeface="+mj-lt"/>
                <a:cs typeface="Times New Roman" panose="02020603050405020304" pitchFamily="18" charset="0"/>
              </a:rPr>
              <a:t>MyNavyEducation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. Once this is changed you have 2 days to submit before it reverts back to EAOS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endParaRPr lang="en-US" sz="14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+mj-lt"/>
                <a:cs typeface="Times New Roman" panose="02020603050405020304" pitchFamily="18" charset="0"/>
              </a:rPr>
              <a:t>Q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: I'm within 365 days of retirement, but I can't submit my application. Why is that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?</a:t>
            </a:r>
          </a:p>
          <a:p>
            <a:r>
              <a:rPr lang="en-US" sz="1400" b="1" dirty="0" smtClean="0">
                <a:latin typeface="+mj-lt"/>
                <a:cs typeface="Times New Roman" panose="02020603050405020304" pitchFamily="18" charset="0"/>
              </a:rPr>
              <a:t>A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: If you are within 365 days of retirement, please email navy_skillbridge.fct@navy.mil with your FLTRES letter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attached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and request a correction to your EAOS. Also, upload your FLTRES to </a:t>
            </a:r>
            <a:r>
              <a:rPr lang="en-US" sz="1400" dirty="0" err="1">
                <a:latin typeface="+mj-lt"/>
                <a:cs typeface="Times New Roman" panose="02020603050405020304" pitchFamily="18" charset="0"/>
              </a:rPr>
              <a:t>MyNavyEducation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. Once this is changed you have 2 days to submit before it reverts back to EAOS.</a:t>
            </a:r>
          </a:p>
        </p:txBody>
      </p:sp>
    </p:spTree>
    <p:extLst>
      <p:ext uri="{BB962C8B-B14F-4D97-AF65-F5344CB8AC3E}">
        <p14:creationId xmlns:p14="http://schemas.microsoft.com/office/powerpoint/2010/main" val="412231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Key Takeaways from NAVADMIN 064/23 and NAVADMIN 160/22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Commanding Officer (CO) Approval:</a:t>
            </a:r>
          </a:p>
          <a:p>
            <a:pPr lvl="1"/>
            <a:r>
              <a:rPr lang="en-US" b="1" dirty="0"/>
              <a:t>COs have final approval authority</a:t>
            </a:r>
            <a:r>
              <a:rPr lang="en-US" dirty="0"/>
              <a:t> for </a:t>
            </a:r>
            <a:r>
              <a:rPr lang="en-US" dirty="0" err="1"/>
              <a:t>SkillBridge</a:t>
            </a:r>
            <a:r>
              <a:rPr lang="en-US" dirty="0"/>
              <a:t> participation based on readiness and Sailor eligibility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This authority may not be delegated</a:t>
            </a:r>
            <a:endParaRPr lang="en-US" dirty="0"/>
          </a:p>
          <a:p>
            <a:pPr lvl="1"/>
            <a:r>
              <a:rPr lang="en-US" dirty="0"/>
              <a:t>COs must ensure no </a:t>
            </a:r>
            <a:r>
              <a:rPr lang="en-US" b="1" dirty="0"/>
              <a:t>mission readiness</a:t>
            </a:r>
            <a:r>
              <a:rPr lang="en-US" dirty="0"/>
              <a:t> impact, especially for Sailors in receipt of special or incentive pays.</a:t>
            </a:r>
          </a:p>
          <a:p>
            <a:pPr lvl="1"/>
            <a:r>
              <a:rPr lang="en-US" b="1" dirty="0"/>
              <a:t>Tier 4 applicants</a:t>
            </a:r>
            <a:r>
              <a:rPr lang="en-US" dirty="0"/>
              <a:t> require </a:t>
            </a:r>
            <a:r>
              <a:rPr lang="en-US" dirty="0" smtClean="0"/>
              <a:t>command endorsement letter and OPNAV N13 approval</a:t>
            </a:r>
          </a:p>
          <a:p>
            <a:pPr lvl="1"/>
            <a:r>
              <a:rPr lang="en-US" dirty="0" smtClean="0"/>
              <a:t>Participation </a:t>
            </a:r>
            <a:r>
              <a:rPr lang="en-US" dirty="0"/>
              <a:t>is considered </a:t>
            </a:r>
            <a:r>
              <a:rPr lang="en-US" b="1" dirty="0" smtClean="0"/>
              <a:t>TDY</a:t>
            </a:r>
            <a:r>
              <a:rPr lang="en-US" dirty="0"/>
              <a:t>, and Sailors must maintain </a:t>
            </a:r>
            <a:r>
              <a:rPr lang="en-US" b="1" dirty="0"/>
              <a:t>weekly contact with their command</a:t>
            </a:r>
            <a:r>
              <a:rPr lang="en-US" dirty="0"/>
              <a:t> for </a:t>
            </a:r>
            <a:r>
              <a:rPr lang="en-US" dirty="0" smtClean="0"/>
              <a:t>accountability.</a:t>
            </a:r>
          </a:p>
          <a:p>
            <a:pPr lvl="1"/>
            <a:endParaRPr lang="en-US" dirty="0"/>
          </a:p>
          <a:p>
            <a:r>
              <a:rPr lang="en-US" dirty="0"/>
              <a:t>Impact on Special and Incentive Pays:</a:t>
            </a:r>
          </a:p>
          <a:p>
            <a:pPr lvl="1"/>
            <a:r>
              <a:rPr lang="en-US" dirty="0"/>
              <a:t>Sailors receiving special and incentive pays (S &amp; I pays) during </a:t>
            </a:r>
            <a:r>
              <a:rPr lang="en-US" dirty="0" err="1"/>
              <a:t>SkillBridge</a:t>
            </a:r>
            <a:r>
              <a:rPr lang="en-US" dirty="0"/>
              <a:t> may lose those pays if policy requires it for separation leave or long-term TDY.</a:t>
            </a:r>
          </a:p>
          <a:p>
            <a:pPr lvl="1"/>
            <a:r>
              <a:rPr lang="en-US" dirty="0"/>
              <a:t>COs must consider the impact on readiness and approve/disapprove based on mission needs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MOUs and Approved Providers:</a:t>
            </a:r>
          </a:p>
          <a:p>
            <a:pPr lvl="1"/>
            <a:r>
              <a:rPr lang="en-US" dirty="0"/>
              <a:t>Sailors can only participate in </a:t>
            </a:r>
            <a:r>
              <a:rPr lang="en-US" dirty="0" err="1"/>
              <a:t>SkillBridge</a:t>
            </a:r>
            <a:r>
              <a:rPr lang="en-US" dirty="0"/>
              <a:t> programs with </a:t>
            </a:r>
            <a:r>
              <a:rPr lang="en-US" b="1" dirty="0"/>
              <a:t>DoD-approved providers</a:t>
            </a:r>
            <a:r>
              <a:rPr lang="en-US" dirty="0"/>
              <a:t> who have a valid </a:t>
            </a:r>
            <a:r>
              <a:rPr lang="en-US" b="1" dirty="0"/>
              <a:t>MOU</a:t>
            </a:r>
            <a:r>
              <a:rPr lang="en-US" dirty="0"/>
              <a:t>. Approved providers are listed on the </a:t>
            </a:r>
            <a:r>
              <a:rPr lang="en-US" b="1" dirty="0" smtClean="0"/>
              <a:t>DoD </a:t>
            </a:r>
            <a:r>
              <a:rPr lang="en-US" b="1" dirty="0" err="1" smtClean="0"/>
              <a:t>SkillBridge</a:t>
            </a:r>
            <a:r>
              <a:rPr lang="en-US" b="1" dirty="0" smtClean="0"/>
              <a:t> </a:t>
            </a:r>
            <a:r>
              <a:rPr lang="en-US" b="1" dirty="0"/>
              <a:t>web portal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Commands cannot enter into their own MOUs to approve providers but can partner with DoD-approved providers for base-operated </a:t>
            </a:r>
            <a:r>
              <a:rPr lang="en-US" dirty="0" err="1"/>
              <a:t>SkillBridge</a:t>
            </a:r>
            <a:r>
              <a:rPr lang="en-US" dirty="0"/>
              <a:t> programs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61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Key Takeaways from NAVADMIN 064/23 and NAVADMIN 160/22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Service-Funded Education and Retention Bonuses:</a:t>
            </a:r>
          </a:p>
          <a:p>
            <a:pPr lvl="1"/>
            <a:r>
              <a:rPr lang="en-US" dirty="0"/>
              <a:t>Sailors with </a:t>
            </a:r>
            <a:r>
              <a:rPr lang="en-US" b="1" dirty="0"/>
              <a:t>service-funded education</a:t>
            </a:r>
            <a:r>
              <a:rPr lang="en-US" dirty="0"/>
              <a:t> (tuition assistance, undergraduate, or post-graduate) must complete their service obligation before starting </a:t>
            </a:r>
            <a:r>
              <a:rPr lang="en-US" dirty="0" err="1"/>
              <a:t>SkillBridge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Officers with a </a:t>
            </a:r>
            <a:r>
              <a:rPr lang="en-US" b="1" dirty="0"/>
              <a:t>retention bonus</a:t>
            </a:r>
            <a:r>
              <a:rPr lang="en-US" dirty="0"/>
              <a:t> must fulfill their service obligation before participating.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Travel </a:t>
            </a:r>
            <a:r>
              <a:rPr lang="en-US" dirty="0"/>
              <a:t>Funds and Household Goods:</a:t>
            </a:r>
          </a:p>
          <a:p>
            <a:pPr lvl="1"/>
            <a:r>
              <a:rPr lang="en-US" b="1" dirty="0"/>
              <a:t>No travel funds</a:t>
            </a:r>
            <a:r>
              <a:rPr lang="en-US" dirty="0"/>
              <a:t> are authorized for </a:t>
            </a:r>
            <a:r>
              <a:rPr lang="en-US" dirty="0" err="1"/>
              <a:t>SkillBridge</a:t>
            </a:r>
            <a:r>
              <a:rPr lang="en-US" dirty="0"/>
              <a:t> participation.</a:t>
            </a:r>
          </a:p>
          <a:p>
            <a:pPr lvl="1"/>
            <a:r>
              <a:rPr lang="en-US" dirty="0"/>
              <a:t>Household goods shipment is only allowed after receiving </a:t>
            </a:r>
            <a:r>
              <a:rPr lang="en-US" b="1" dirty="0"/>
              <a:t>separation orders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Overseas Housing Allowance:</a:t>
            </a:r>
          </a:p>
          <a:p>
            <a:pPr lvl="1"/>
            <a:r>
              <a:rPr lang="en-US" dirty="0"/>
              <a:t>Sailors relinquishing their </a:t>
            </a:r>
            <a:r>
              <a:rPr lang="en-US" b="1" dirty="0"/>
              <a:t>overseas housing allowance</a:t>
            </a:r>
            <a:r>
              <a:rPr lang="en-US" dirty="0"/>
              <a:t> to participate in </a:t>
            </a:r>
            <a:r>
              <a:rPr lang="en-US" dirty="0" err="1"/>
              <a:t>SkillBridge</a:t>
            </a:r>
            <a:r>
              <a:rPr lang="en-US" dirty="0"/>
              <a:t> in the U.S. are </a:t>
            </a:r>
            <a:r>
              <a:rPr lang="en-US" b="1" dirty="0" smtClean="0"/>
              <a:t>eligible to receive BAH-T </a:t>
            </a:r>
            <a:r>
              <a:rPr lang="en-US" dirty="0" smtClean="0"/>
              <a:t>while on </a:t>
            </a:r>
            <a:r>
              <a:rPr lang="en-US" dirty="0" err="1" smtClean="0"/>
              <a:t>SkillBridge</a:t>
            </a:r>
            <a:r>
              <a:rPr lang="en-US" dirty="0" smtClean="0"/>
              <a:t>. TPU processing for separation must be built into </a:t>
            </a:r>
            <a:r>
              <a:rPr lang="en-US" dirty="0" err="1" smtClean="0"/>
              <a:t>SkillBridge</a:t>
            </a:r>
            <a:r>
              <a:rPr lang="en-US" dirty="0" smtClean="0"/>
              <a:t> timeline.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0" dirty="0"/>
              <a:t>NAVADMIN 064/23 supersedes NAVADMIN 160/22, introducing updated registration procedures, more structured eligibility requirements, and a new tiered participation timeline based on paygrade. The policy emphasizes mission readiness, CO authority in approving </a:t>
            </a:r>
            <a:r>
              <a:rPr lang="en-US" b="0" dirty="0" err="1"/>
              <a:t>SkillBridge</a:t>
            </a:r>
            <a:r>
              <a:rPr lang="en-US" b="0" dirty="0"/>
              <a:t> participation, and the need for careful evaluation regarding the impact on special pays and billet gaps. Additionally, the new registration portal and the continuation of T</a:t>
            </a:r>
            <a:r>
              <a:rPr lang="en-US" b="0" dirty="0" smtClean="0"/>
              <a:t>DY </a:t>
            </a:r>
            <a:r>
              <a:rPr lang="en-US" b="0" dirty="0"/>
              <a:t>status for participants highlight the shift towards a more structured and accountable program. COs and Sailors must stay informed of these changes to ensure successful </a:t>
            </a:r>
            <a:r>
              <a:rPr lang="en-US" b="0" dirty="0" err="1"/>
              <a:t>SkillBridge</a:t>
            </a:r>
            <a:r>
              <a:rPr lang="en-US" b="0" dirty="0"/>
              <a:t> participation.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9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5875" y="4019550"/>
            <a:ext cx="697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Please email navy_skillbridge.fct@navy.mil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3338769"/>
      </p:ext>
    </p:extLst>
  </p:cSld>
  <p:clrMapOvr>
    <a:masterClrMapping/>
  </p:clrMapOvr>
</p:sld>
</file>

<file path=ppt/theme/theme1.xml><?xml version="1.0" encoding="utf-8"?>
<a:theme xmlns:a="http://schemas.openxmlformats.org/drawingml/2006/main" name="CNO_Brief_Template_v5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NO_Brief_Template_v5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5831</TotalTime>
  <Words>1389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CNO_Brief_Template_v5</vt:lpstr>
      <vt:lpstr>1_CNO_Brief_Template_v5</vt:lpstr>
      <vt:lpstr> Navy SkillBridge Guide</vt:lpstr>
      <vt:lpstr>Step By Step Guide</vt:lpstr>
      <vt:lpstr>Step by Step Guide Continued</vt:lpstr>
      <vt:lpstr>Prior to and during SkillBridge</vt:lpstr>
      <vt:lpstr>Key Takeaways from NAVADMIN 064/23 and NAVADMIN 160/22</vt:lpstr>
      <vt:lpstr>O1-O4, E6-E9: Timeline Example</vt:lpstr>
      <vt:lpstr>Key Takeaways from NAVADMIN 064/23 and NAVADMIN 160/22</vt:lpstr>
      <vt:lpstr>Key Takeaways from NAVADMIN 064/23 and NAVADMIN 160/22</vt:lpstr>
      <vt:lpstr>Questions?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Member Remote Telework</dc:title>
  <dc:creator>Johnson, James P CIV OPNAV N1, N12</dc:creator>
  <cp:lastModifiedBy>Sibick, Gregory P LTJG USN (USA)</cp:lastModifiedBy>
  <cp:revision>171</cp:revision>
  <dcterms:created xsi:type="dcterms:W3CDTF">2021-08-05T13:50:28Z</dcterms:created>
  <dcterms:modified xsi:type="dcterms:W3CDTF">2024-12-20T14:42:28Z</dcterms:modified>
</cp:coreProperties>
</file>